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72" r:id="rId8"/>
    <p:sldId id="275" r:id="rId9"/>
    <p:sldId id="27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60" r:id="rId19"/>
    <p:sldId id="261" r:id="rId20"/>
    <p:sldId id="26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1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9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4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55DDE3-BDD4-4B3A-AEDC-1B07FE82D5DE}" type="datetimeFigureOut">
              <a:rPr lang="en-US" smtClean="0"/>
              <a:t>25/11/2024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8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677-020-00214-w" TargetMode="External"/><Relationship Id="rId2" Type="http://schemas.openxmlformats.org/officeDocument/2006/relationships/hyperlink" Target="https://doi.org/10.2307/417035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18473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26" y="257426"/>
            <a:ext cx="5319252" cy="11879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+mn-lt"/>
              </a:rPr>
              <a:t>E-Commerce Data Vault</a:t>
            </a:r>
            <a:endParaRPr 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26" y="4703394"/>
            <a:ext cx="10058400" cy="18212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Rayan Hassan, </a:t>
            </a:r>
            <a:r>
              <a:rPr lang="en-US" sz="2800" dirty="0" err="1" smtClean="0">
                <a:latin typeface="+mn-lt"/>
              </a:rPr>
              <a:t>Soumyae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 err="1" smtClean="0">
                <a:latin typeface="+mn-lt"/>
              </a:rPr>
              <a:t>Tyagi</a:t>
            </a:r>
            <a:endParaRPr lang="en-US" sz="2800" dirty="0" smtClean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DS5110 – Intro to Data Management Section 04</a:t>
            </a:r>
          </a:p>
        </p:txBody>
      </p:sp>
    </p:spTree>
    <p:extLst>
      <p:ext uri="{BB962C8B-B14F-4D97-AF65-F5344CB8AC3E}">
        <p14:creationId xmlns:p14="http://schemas.microsoft.com/office/powerpoint/2010/main" val="8014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Control Panel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7" y="1913045"/>
            <a:ext cx="10251245" cy="43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User Reviews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11" y="1790453"/>
            <a:ext cx="8614137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Product Metadata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18" y="1792515"/>
            <a:ext cx="5467723" cy="45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User Reviews Visualization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66" y="1814050"/>
            <a:ext cx="9369828" cy="4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Product Metadata Visualization (1)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2" y="1876032"/>
            <a:ext cx="9916815" cy="44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– Product Metadata Visualization </a:t>
            </a:r>
            <a:r>
              <a:rPr lang="en-US" sz="2800" dirty="0" smtClean="0"/>
              <a:t>(2)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2" y="2052858"/>
            <a:ext cx="11988935" cy="40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78" r="15602" b="-575"/>
          <a:stretch/>
        </p:blipFill>
        <p:spPr>
          <a:xfrm>
            <a:off x="5896366" y="2111969"/>
            <a:ext cx="5648671" cy="402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1" b="419"/>
          <a:stretch/>
        </p:blipFill>
        <p:spPr>
          <a:xfrm>
            <a:off x="552652" y="2111969"/>
            <a:ext cx="4373309" cy="1401425"/>
          </a:xfrm>
          <a:prstGeom prst="rect">
            <a:avLst/>
          </a:prstGeom>
        </p:spPr>
      </p:pic>
      <p:cxnSp>
        <p:nvCxnSpPr>
          <p:cNvPr id="7" name="Elbow Connector 6"/>
          <p:cNvCxnSpPr>
            <a:stCxn id="5" idx="2"/>
            <a:endCxn id="4" idx="1"/>
          </p:cNvCxnSpPr>
          <p:nvPr/>
        </p:nvCxnSpPr>
        <p:spPr>
          <a:xfrm rot="16200000" flipH="1">
            <a:off x="4011234" y="2241466"/>
            <a:ext cx="613205" cy="31570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0" b="1879"/>
          <a:stretch/>
        </p:blipFill>
        <p:spPr>
          <a:xfrm>
            <a:off x="204593" y="2645027"/>
            <a:ext cx="4196327" cy="184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16010" b="1286"/>
          <a:stretch/>
        </p:blipFill>
        <p:spPr>
          <a:xfrm>
            <a:off x="6033061" y="219993"/>
            <a:ext cx="5889534" cy="3034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6672" r="17233" b="7337"/>
          <a:stretch/>
        </p:blipFill>
        <p:spPr>
          <a:xfrm>
            <a:off x="6029656" y="3569109"/>
            <a:ext cx="5892939" cy="2684206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3" idx="3"/>
            <a:endCxn id="6" idx="1"/>
          </p:cNvCxnSpPr>
          <p:nvPr/>
        </p:nvCxnSpPr>
        <p:spPr>
          <a:xfrm flipV="1">
            <a:off x="4400920" y="1737360"/>
            <a:ext cx="1632141" cy="18317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3" idx="3"/>
            <a:endCxn id="8" idx="1"/>
          </p:cNvCxnSpPr>
          <p:nvPr/>
        </p:nvCxnSpPr>
        <p:spPr>
          <a:xfrm>
            <a:off x="4400920" y="3569109"/>
            <a:ext cx="1628736" cy="134210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Discussion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483391" y="2883604"/>
            <a:ext cx="3451123" cy="3037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Large </a:t>
            </a:r>
            <a:r>
              <a:rPr lang="en-US" sz="2000" dirty="0">
                <a:solidFill>
                  <a:schemeClr val="tx1"/>
                </a:solidFill>
              </a:rPr>
              <a:t>amount of Data and limited GCP </a:t>
            </a:r>
            <a:r>
              <a:rPr lang="en-US" sz="2000" dirty="0" smtClean="0">
                <a:solidFill>
                  <a:schemeClr val="tx1"/>
                </a:solidFill>
              </a:rPr>
              <a:t>credit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Visualization </a:t>
            </a:r>
            <a:r>
              <a:rPr lang="en-US" sz="2000" dirty="0">
                <a:solidFill>
                  <a:schemeClr val="tx1"/>
                </a:solidFill>
              </a:rPr>
              <a:t>was done on a sample of the actual </a:t>
            </a:r>
            <a:r>
              <a:rPr lang="en-US" sz="2000" dirty="0" smtClean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Time </a:t>
            </a:r>
            <a:r>
              <a:rPr lang="en-US" sz="2000" dirty="0">
                <a:solidFill>
                  <a:schemeClr val="tx1"/>
                </a:solidFill>
              </a:rPr>
              <a:t>restrictions</a:t>
            </a:r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97280" y="2883604"/>
            <a:ext cx="3451123" cy="3037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Maintaining real-time data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Dealing with large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Creation of </a:t>
            </a:r>
            <a:r>
              <a:rPr lang="en-US" sz="2000" dirty="0" err="1" smtClean="0">
                <a:solidFill>
                  <a:schemeClr val="tx1"/>
                </a:solidFill>
              </a:rPr>
              <a:t>ChatBot</a:t>
            </a:r>
            <a:r>
              <a:rPr lang="en-US" sz="2000" dirty="0" smtClean="0">
                <a:solidFill>
                  <a:schemeClr val="tx1"/>
                </a:solidFill>
              </a:rPr>
              <a:t> to enhance user interaction</a:t>
            </a:r>
            <a:endParaRPr lang="en-US" dirty="0"/>
          </a:p>
        </p:txBody>
      </p:sp>
      <p:sp>
        <p:nvSpPr>
          <p:cNvPr id="30" name="Line Callout 1 29"/>
          <p:cNvSpPr/>
          <p:nvPr/>
        </p:nvSpPr>
        <p:spPr>
          <a:xfrm>
            <a:off x="4161994" y="1935873"/>
            <a:ext cx="1622323" cy="749218"/>
          </a:xfrm>
          <a:prstGeom prst="borderCallout1">
            <a:avLst>
              <a:gd name="adj1" fmla="val 37648"/>
              <a:gd name="adj2" fmla="val -8333"/>
              <a:gd name="adj3" fmla="val 124311"/>
              <a:gd name="adj4" fmla="val -41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Challenges</a:t>
            </a:r>
            <a:endParaRPr lang="en-US" sz="2000" b="1" dirty="0"/>
          </a:p>
        </p:txBody>
      </p:sp>
      <p:sp>
        <p:nvSpPr>
          <p:cNvPr id="31" name="Line Callout 1 30"/>
          <p:cNvSpPr/>
          <p:nvPr/>
        </p:nvSpPr>
        <p:spPr>
          <a:xfrm>
            <a:off x="9533357" y="1935873"/>
            <a:ext cx="1622323" cy="749218"/>
          </a:xfrm>
          <a:prstGeom prst="borderCallout1">
            <a:avLst>
              <a:gd name="adj1" fmla="val 37648"/>
              <a:gd name="adj2" fmla="val -8333"/>
              <a:gd name="adj3" fmla="val 124311"/>
              <a:gd name="adj4" fmla="val -41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Limitations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02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pic>
        <p:nvPicPr>
          <p:cNvPr id="1026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7" y="1898118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5" y="2749076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5" y="3508690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5" y="4268304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7576" y="1886058"/>
            <a:ext cx="569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Warehouse solution that integrates structured and unstructured data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17576" y="2770988"/>
            <a:ext cx="5698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of automated ETL processes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017576" y="3350015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Supports basic SQL queries like adding and removing product data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017576" y="4234945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Valuable data visualization techniques and interactive Dashboards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17577" y="5119875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Creation of a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to help answer user questions about products</a:t>
            </a:r>
            <a:endParaRPr lang="en-US" sz="2000" dirty="0"/>
          </a:p>
        </p:txBody>
      </p:sp>
      <p:pic>
        <p:nvPicPr>
          <p:cNvPr id="13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9" y="5119263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7716353" y="2342052"/>
            <a:ext cx="4330127" cy="3204859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Real-time interactivity with </a:t>
            </a:r>
            <a:r>
              <a:rPr lang="en-US" sz="2000" dirty="0" smtClean="0"/>
              <a:t>Data Dashboards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Unlimited GCP credits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Dynamic </a:t>
            </a:r>
            <a:r>
              <a:rPr lang="en-US" sz="2000" dirty="0" smtClean="0"/>
              <a:t>Visualization for </a:t>
            </a:r>
            <a:r>
              <a:rPr lang="en-US" sz="2000" dirty="0" err="1" smtClean="0"/>
              <a:t>DataVault</a:t>
            </a:r>
            <a:endParaRPr lang="en-US" sz="2000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23349" y="1839891"/>
            <a:ext cx="15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Work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23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522034" y="2914281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Design a robust and scalable data warehousing solution that integrates both user reviews and product </a:t>
            </a:r>
            <a:r>
              <a:rPr lang="en-US" sz="2000" dirty="0" smtClean="0"/>
              <a:t>metadata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Goals</a:t>
            </a:r>
          </a:p>
          <a:p>
            <a:endParaRPr lang="en-US" b="1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Pentagon 4"/>
          <p:cNvSpPr/>
          <p:nvPr/>
        </p:nvSpPr>
        <p:spPr>
          <a:xfrm>
            <a:off x="1522034" y="4177507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Create a </a:t>
            </a:r>
            <a:r>
              <a:rPr lang="en-US" sz="2000" dirty="0" err="1"/>
              <a:t>ChatBot</a:t>
            </a:r>
            <a:r>
              <a:rPr lang="en-US" sz="2000" dirty="0"/>
              <a:t> that can answer all types of questions about a given </a:t>
            </a:r>
            <a:r>
              <a:rPr lang="en-US" sz="2000" dirty="0" smtClean="0"/>
              <a:t>product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• </a:t>
            </a:r>
            <a:r>
              <a:rPr lang="en-US" sz="1800" dirty="0" err="1"/>
              <a:t>Hou</a:t>
            </a:r>
            <a:r>
              <a:rPr lang="en-US" sz="1800" dirty="0"/>
              <a:t>, </a:t>
            </a:r>
            <a:r>
              <a:rPr lang="en-US" sz="1800" dirty="0" err="1"/>
              <a:t>Yupeng</a:t>
            </a:r>
            <a:r>
              <a:rPr lang="en-US" sz="1800" dirty="0"/>
              <a:t>, Li, </a:t>
            </a:r>
            <a:r>
              <a:rPr lang="en-US" sz="1800" dirty="0" err="1"/>
              <a:t>Jiacheng</a:t>
            </a:r>
            <a:r>
              <a:rPr lang="en-US" sz="1800" dirty="0"/>
              <a:t>, He, </a:t>
            </a:r>
            <a:r>
              <a:rPr lang="en-US" sz="1800" dirty="0" err="1"/>
              <a:t>Zhankui</a:t>
            </a:r>
            <a:r>
              <a:rPr lang="en-US" sz="1800" dirty="0"/>
              <a:t>, Yan, An, Chen, </a:t>
            </a:r>
            <a:r>
              <a:rPr lang="en-US" sz="1800" dirty="0" err="1"/>
              <a:t>Xiusi</a:t>
            </a:r>
            <a:r>
              <a:rPr lang="en-US" sz="1800" dirty="0"/>
              <a:t>, and </a:t>
            </a:r>
            <a:r>
              <a:rPr lang="en-US" sz="1800" dirty="0" err="1"/>
              <a:t>McAuley,Julian</a:t>
            </a:r>
            <a:r>
              <a:rPr lang="en-US" sz="1800" dirty="0"/>
              <a:t>. ”Bridging Language and Items for Retrieval and Recommendation.” </a:t>
            </a:r>
            <a:r>
              <a:rPr lang="en-US" sz="1800" dirty="0" err="1"/>
              <a:t>arXivpreprint</a:t>
            </a:r>
            <a:r>
              <a:rPr lang="en-US" sz="1800" dirty="0"/>
              <a:t> arXiv:2403.03952 (2024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• </a:t>
            </a:r>
            <a:r>
              <a:rPr lang="en-US" sz="1800" dirty="0"/>
              <a:t>Chen, H., Chiang, R. H., &amp; </a:t>
            </a:r>
            <a:r>
              <a:rPr lang="en-US" sz="1800" dirty="0" err="1"/>
              <a:t>Storey</a:t>
            </a:r>
            <a:r>
              <a:rPr lang="en-US" sz="1800" dirty="0"/>
              <a:t>, V. C. (2012). Business intelligence and </a:t>
            </a:r>
            <a:r>
              <a:rPr lang="en-US" sz="1800" dirty="0" err="1"/>
              <a:t>analytics:From</a:t>
            </a:r>
            <a:r>
              <a:rPr lang="en-US" sz="1800" dirty="0"/>
              <a:t> big data to big impact. MIS Quarterly, 36(4), </a:t>
            </a:r>
            <a:r>
              <a:rPr lang="en-US" sz="1800" dirty="0" smtClean="0"/>
              <a:t>1165–1188. </a:t>
            </a:r>
            <a:r>
              <a:rPr lang="en-US" sz="1800" dirty="0" smtClean="0">
                <a:hlinkClick r:id="rId2"/>
              </a:rPr>
              <a:t>https://doi.org/10.2307/41703503</a:t>
            </a:r>
            <a:endParaRPr lang="en-US" sz="1800" dirty="0" smtClean="0"/>
          </a:p>
          <a:p>
            <a:r>
              <a:rPr lang="en-US" sz="1800" dirty="0" smtClean="0"/>
              <a:t>• </a:t>
            </a:r>
            <a:r>
              <a:rPr lang="en-US" sz="1800" dirty="0"/>
              <a:t>Faisal, M. I., Hossain, M. A., &amp; Rahman, M. S. (2020). Automated ETL </a:t>
            </a:r>
            <a:r>
              <a:rPr lang="en-US" sz="1800" dirty="0" err="1"/>
              <a:t>pipelinefor</a:t>
            </a:r>
            <a:r>
              <a:rPr lang="en-US" sz="1800" dirty="0"/>
              <a:t> data integration in cloud data warehousing. Journal of Cloud Computing: Ad-</a:t>
            </a:r>
            <a:r>
              <a:rPr lang="en-US" sz="1800" dirty="0" err="1"/>
              <a:t>vances</a:t>
            </a:r>
            <a:r>
              <a:rPr lang="en-US" sz="1800" dirty="0"/>
              <a:t>, Systems and Applications, 9(1), 34-47.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doi.org/10.1186/s13677-020-00214-w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• </a:t>
            </a:r>
            <a:r>
              <a:rPr lang="en-US" sz="1800" dirty="0" err="1"/>
              <a:t>Stonebraker</a:t>
            </a:r>
            <a:r>
              <a:rPr lang="en-US" sz="1800" dirty="0"/>
              <a:t>, M., C¸ </a:t>
            </a:r>
            <a:r>
              <a:rPr lang="en-US" sz="1800" dirty="0" err="1"/>
              <a:t>etintemel</a:t>
            </a:r>
            <a:r>
              <a:rPr lang="en-US" sz="1800" dirty="0"/>
              <a:t>, U., &amp; </a:t>
            </a:r>
            <a:r>
              <a:rPr lang="en-US" sz="1800" dirty="0" err="1"/>
              <a:t>Zdonik</a:t>
            </a:r>
            <a:r>
              <a:rPr lang="en-US" sz="1800" dirty="0"/>
              <a:t>, S. (2018). The design of modern </a:t>
            </a:r>
            <a:r>
              <a:rPr lang="en-US" sz="1800" dirty="0" err="1"/>
              <a:t>datamanagement</a:t>
            </a:r>
            <a:r>
              <a:rPr lang="en-US" sz="1800" dirty="0"/>
              <a:t> systems. ACM Computing Surveys, 50(2), 1-41. </a:t>
            </a: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doi.org/10.1145/3184738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4772578" y="2572118"/>
            <a:ext cx="2707804" cy="246593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Literature Review</a:t>
            </a:r>
            <a:endParaRPr lang="en-US" sz="2800" dirty="0"/>
          </a:p>
        </p:txBody>
      </p:sp>
      <p:sp>
        <p:nvSpPr>
          <p:cNvPr id="4" name="Folded Corner 3"/>
          <p:cNvSpPr/>
          <p:nvPr/>
        </p:nvSpPr>
        <p:spPr>
          <a:xfrm>
            <a:off x="3032268" y="2127283"/>
            <a:ext cx="1581027" cy="1293431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hybrid architectures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Folded Corner 4"/>
          <p:cNvSpPr/>
          <p:nvPr/>
        </p:nvSpPr>
        <p:spPr>
          <a:xfrm>
            <a:off x="2029378" y="3917176"/>
            <a:ext cx="1793404" cy="178750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Use of ETL (Extract, Transform, Load) pipelines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8571763" y="4200341"/>
            <a:ext cx="1345054" cy="121969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AI tools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68702" y="3468823"/>
            <a:ext cx="1315556" cy="7757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Research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613296" y="2605671"/>
            <a:ext cx="926198" cy="89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3822782" y="3996820"/>
            <a:ext cx="1645920" cy="81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>
            <a:off x="6784258" y="3985023"/>
            <a:ext cx="1787505" cy="82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lded Corner 25"/>
          <p:cNvSpPr/>
          <p:nvPr/>
        </p:nvSpPr>
        <p:spPr>
          <a:xfrm>
            <a:off x="5212817" y="4611093"/>
            <a:ext cx="1827326" cy="144386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Interactive UI/Dashboards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7533474" y="1948271"/>
            <a:ext cx="1502370" cy="136790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Real-Time data 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6682002" y="2632225"/>
            <a:ext cx="851472" cy="85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26" idx="0"/>
          </p:cNvCxnSpPr>
          <p:nvPr/>
        </p:nvCxnSpPr>
        <p:spPr>
          <a:xfrm>
            <a:off x="6126480" y="4244588"/>
            <a:ext cx="0" cy="366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889208" y="2100003"/>
            <a:ext cx="348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Pipeline/Preprocessing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168" y="2100003"/>
            <a:ext cx="1708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Selection</a:t>
            </a:r>
            <a:endParaRPr lang="en-US" sz="2000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498376" y="2588769"/>
            <a:ext cx="4265234" cy="3516016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to Google 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</a:t>
            </a:r>
            <a:r>
              <a:rPr lang="en-US" sz="2000" dirty="0" err="1"/>
              <a:t>json</a:t>
            </a:r>
            <a:r>
              <a:rPr lang="en-US" sz="2000" dirty="0"/>
              <a:t> files to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to </a:t>
            </a:r>
            <a:r>
              <a:rPr lang="en-US" sz="2000" dirty="0" err="1"/>
              <a:t>PostrgeSQL</a:t>
            </a:r>
            <a:r>
              <a:rPr lang="en-US" sz="2000" dirty="0"/>
              <a:t>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database using GC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Clean </a:t>
            </a:r>
            <a:r>
              <a:rPr lang="en-US" sz="2000" dirty="0"/>
              <a:t>data and </a:t>
            </a:r>
            <a:r>
              <a:rPr lang="en-US" sz="2000" dirty="0" smtClean="0"/>
              <a:t>create </a:t>
            </a:r>
            <a:r>
              <a:rPr lang="en-US" sz="2000" dirty="0"/>
              <a:t>tables</a:t>
            </a:r>
          </a:p>
          <a:p>
            <a:pPr algn="ctr"/>
            <a:endParaRPr lang="en-US" dirty="0"/>
          </a:p>
        </p:txBody>
      </p:sp>
      <p:sp>
        <p:nvSpPr>
          <p:cNvPr id="14" name="Vertical Scroll 13"/>
          <p:cNvSpPr/>
          <p:nvPr/>
        </p:nvSpPr>
        <p:spPr>
          <a:xfrm>
            <a:off x="31464" y="3079462"/>
            <a:ext cx="2212257" cy="2383339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User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Product Metadata</a:t>
            </a:r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91314" y="3330184"/>
            <a:ext cx="2524924" cy="18818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Create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Review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Product Metadata Visualization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411065" y="2100003"/>
            <a:ext cx="208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Visualization</a:t>
            </a:r>
            <a:endParaRPr lang="en-US" sz="2000" dirty="0"/>
          </a:p>
        </p:txBody>
      </p:sp>
      <p:sp>
        <p:nvSpPr>
          <p:cNvPr id="17" name="Chevron 16"/>
          <p:cNvSpPr/>
          <p:nvPr/>
        </p:nvSpPr>
        <p:spPr>
          <a:xfrm>
            <a:off x="2313284" y="2149541"/>
            <a:ext cx="254655" cy="3010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6769633" y="2149541"/>
            <a:ext cx="254655" cy="3010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9883264" y="2141035"/>
            <a:ext cx="254655" cy="3010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24696" y="2100003"/>
            <a:ext cx="10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ChatBot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10143942" y="3204822"/>
            <a:ext cx="1858297" cy="2132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LLM RAG-based </a:t>
            </a:r>
            <a:r>
              <a:rPr lang="en-US" dirty="0" err="1" smtClean="0"/>
              <a:t>Chatbot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34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allAtOnce"/>
      <p:bldP spid="12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1" y="1784554"/>
            <a:ext cx="7283657" cy="45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Pipeline </a:t>
            </a:r>
            <a:r>
              <a:rPr lang="en-US" sz="2800" dirty="0" smtClean="0"/>
              <a:t>for Adding/Uploading Data (Apache </a:t>
            </a:r>
            <a:r>
              <a:rPr lang="en-US" sz="2800" dirty="0" smtClean="0"/>
              <a:t>Airflow)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" y="1870096"/>
            <a:ext cx="11834106" cy="44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</a:t>
            </a:r>
            <a:r>
              <a:rPr lang="en-US" sz="2800" dirty="0" smtClean="0"/>
              <a:t>Queries – Retrieving Data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42" y="1784555"/>
            <a:ext cx="5677276" cy="45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</a:t>
            </a:r>
            <a:r>
              <a:rPr lang="en-US" sz="2800" dirty="0" smtClean="0"/>
              <a:t>Queries – Removin</a:t>
            </a:r>
            <a:r>
              <a:rPr lang="en-US" sz="2800" dirty="0"/>
              <a:t>g</a:t>
            </a:r>
            <a:r>
              <a:rPr lang="en-US" sz="2800" dirty="0" smtClean="0"/>
              <a:t> Data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79" y="1781605"/>
            <a:ext cx="6287201" cy="45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</a:t>
            </a:r>
            <a:r>
              <a:rPr lang="en-US" sz="2800" dirty="0" smtClean="0"/>
              <a:t>Queries – Retrieving Data After Removal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44" y="1794667"/>
            <a:ext cx="5649840" cy="4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</TotalTime>
  <Words>451</Words>
  <Application>Microsoft Office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</vt:lpstr>
      <vt:lpstr>E-Commerce Data Vault</vt:lpstr>
      <vt:lpstr>Introduction</vt:lpstr>
      <vt:lpstr>Literature Review</vt:lpstr>
      <vt:lpstr>Methodology</vt:lpstr>
      <vt:lpstr>ERD</vt:lpstr>
      <vt:lpstr>Data Pipeline for Adding/Uploading Data (Apache Airflow)</vt:lpstr>
      <vt:lpstr>SQL Queries – Retrieving Data  </vt:lpstr>
      <vt:lpstr>SQL Queries – Removing Data </vt:lpstr>
      <vt:lpstr>SQL Queries – Retrieving Data After Removal</vt:lpstr>
      <vt:lpstr>Dashboards – Control Panel</vt:lpstr>
      <vt:lpstr>Dashboards – Access User Reviews </vt:lpstr>
      <vt:lpstr>Dashboards – Access Product Metadata</vt:lpstr>
      <vt:lpstr>Dashboards – User Reviews Visualization</vt:lpstr>
      <vt:lpstr>Dashboards – Product Metadata Visualization (1)</vt:lpstr>
      <vt:lpstr>Dashboards – Product Metadata Visualization (2)</vt:lpstr>
      <vt:lpstr>ChatBot</vt:lpstr>
      <vt:lpstr>ChatBot</vt:lpstr>
      <vt:lpstr>Discussion</vt:lpstr>
      <vt:lpstr>Conclusion</vt:lpstr>
      <vt:lpstr>References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 Vault</dc:title>
  <dc:creator>RAYAN</dc:creator>
  <cp:lastModifiedBy>RAYAN</cp:lastModifiedBy>
  <cp:revision>22</cp:revision>
  <dcterms:created xsi:type="dcterms:W3CDTF">2024-11-23T20:08:40Z</dcterms:created>
  <dcterms:modified xsi:type="dcterms:W3CDTF">2024-11-25T22:25:52Z</dcterms:modified>
</cp:coreProperties>
</file>